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1398" r:id="rId2"/>
    <p:sldId id="1399" r:id="rId3"/>
    <p:sldId id="1804" r:id="rId4"/>
    <p:sldId id="1404" r:id="rId5"/>
    <p:sldId id="1405" r:id="rId6"/>
    <p:sldId id="1861" r:id="rId7"/>
    <p:sldId id="1809" r:id="rId8"/>
    <p:sldId id="1406" r:id="rId9"/>
    <p:sldId id="1807" r:id="rId10"/>
    <p:sldId id="1811" r:id="rId11"/>
    <p:sldId id="1863" r:id="rId12"/>
    <p:sldId id="1864" r:id="rId13"/>
    <p:sldId id="1862" r:id="rId14"/>
    <p:sldId id="1803" r:id="rId15"/>
    <p:sldId id="1865" r:id="rId16"/>
    <p:sldId id="1866" r:id="rId17"/>
    <p:sldId id="1867" r:id="rId18"/>
    <p:sldId id="1868" r:id="rId19"/>
    <p:sldId id="1813" r:id="rId20"/>
    <p:sldId id="1883" r:id="rId21"/>
    <p:sldId id="1884" r:id="rId22"/>
    <p:sldId id="1885" r:id="rId23"/>
    <p:sldId id="1886" r:id="rId24"/>
    <p:sldId id="1871" r:id="rId25"/>
    <p:sldId id="1870" r:id="rId26"/>
    <p:sldId id="1869" r:id="rId27"/>
    <p:sldId id="1814" r:id="rId28"/>
    <p:sldId id="1817" r:id="rId29"/>
    <p:sldId id="1816" r:id="rId30"/>
    <p:sldId id="1873" r:id="rId31"/>
    <p:sldId id="1872" r:id="rId32"/>
    <p:sldId id="1874" r:id="rId33"/>
    <p:sldId id="1875" r:id="rId34"/>
    <p:sldId id="1877" r:id="rId35"/>
    <p:sldId id="1878" r:id="rId36"/>
    <p:sldId id="1879" r:id="rId37"/>
    <p:sldId id="1880" r:id="rId38"/>
    <p:sldId id="1881" r:id="rId39"/>
    <p:sldId id="1882" r:id="rId40"/>
    <p:sldId id="1835" r:id="rId41"/>
    <p:sldId id="1887" r:id="rId42"/>
    <p:sldId id="1888" r:id="rId43"/>
    <p:sldId id="1889" r:id="rId44"/>
    <p:sldId id="1890" r:id="rId45"/>
    <p:sldId id="1898" r:id="rId46"/>
    <p:sldId id="1891" r:id="rId47"/>
    <p:sldId id="1892" r:id="rId48"/>
    <p:sldId id="1894" r:id="rId49"/>
    <p:sldId id="1895" r:id="rId50"/>
    <p:sldId id="1896" r:id="rId51"/>
    <p:sldId id="1897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1C874CC-288D-4034-9298-B5572854118E}">
          <p14:sldIdLst>
            <p14:sldId id="1398"/>
          </p14:sldIdLst>
        </p14:section>
        <p14:section name="需求分析" id="{049C52BC-C987-4CC9-A93A-822A48C7A4C3}">
          <p14:sldIdLst>
            <p14:sldId id="1399"/>
            <p14:sldId id="1804"/>
            <p14:sldId id="1404"/>
            <p14:sldId id="1405"/>
            <p14:sldId id="1861"/>
            <p14:sldId id="1809"/>
            <p14:sldId id="1406"/>
            <p14:sldId id="1807"/>
          </p14:sldIdLst>
        </p14:section>
        <p14:section name="系統分析" id="{EFA9FE12-F7FD-4033-828B-33A2C8B5ED9B}">
          <p14:sldIdLst>
            <p14:sldId id="1811"/>
            <p14:sldId id="1863"/>
            <p14:sldId id="1864"/>
            <p14:sldId id="1862"/>
            <p14:sldId id="1803"/>
            <p14:sldId id="1865"/>
            <p14:sldId id="1866"/>
            <p14:sldId id="1867"/>
            <p14:sldId id="1868"/>
            <p14:sldId id="1813"/>
            <p14:sldId id="1883"/>
            <p14:sldId id="1884"/>
            <p14:sldId id="1885"/>
            <p14:sldId id="1886"/>
          </p14:sldIdLst>
        </p14:section>
        <p14:section name="API" id="{066993AE-89A5-428F-AF98-E16353E98036}">
          <p14:sldIdLst>
            <p14:sldId id="1871"/>
            <p14:sldId id="1870"/>
            <p14:sldId id="1869"/>
            <p14:sldId id="1814"/>
            <p14:sldId id="1817"/>
            <p14:sldId id="1816"/>
            <p14:sldId id="1873"/>
            <p14:sldId id="1872"/>
            <p14:sldId id="1874"/>
            <p14:sldId id="1875"/>
            <p14:sldId id="1877"/>
            <p14:sldId id="1878"/>
            <p14:sldId id="1879"/>
            <p14:sldId id="1880"/>
            <p14:sldId id="1881"/>
            <p14:sldId id="1882"/>
          </p14:sldIdLst>
        </p14:section>
        <p14:section name="DEMO" id="{B2BF01CA-4D97-433F-B410-80830C60797B}">
          <p14:sldIdLst>
            <p14:sldId id="1835"/>
            <p14:sldId id="1887"/>
            <p14:sldId id="1888"/>
            <p14:sldId id="1889"/>
            <p14:sldId id="1890"/>
            <p14:sldId id="1898"/>
          </p14:sldIdLst>
        </p14:section>
        <p14:section name="." id="{584D3BEE-E0BE-4139-88AA-8BA22282412D}">
          <p14:sldIdLst>
            <p14:sldId id="1891"/>
            <p14:sldId id="1892"/>
            <p14:sldId id="1894"/>
            <p14:sldId id="1895"/>
            <p14:sldId id="1896"/>
            <p14:sldId id="18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6B9C2-8CBA-466A-AF0E-975D77387BB5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2EB12-D8C3-4565-970E-E4564FBE40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7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138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1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60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77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547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163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03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128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522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31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2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2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159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44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70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28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88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2EB12-D8C3-4565-970E-E4564FBE40D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50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16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475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075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3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14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24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9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3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649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106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DB1E62-041B-47B5-8407-B11F18F7E90B}" type="datetimeFigureOut">
              <a:rPr lang="zh-TW" altLang="en-US" smtClean="0"/>
              <a:t>2024/6/18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BBBE9C6-E7C0-476E-98A8-780E790275D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76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4960A-08AB-46D4-AAFB-8C524707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7"/>
            <a:ext cx="10515600" cy="11604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機器學習與實作</a:t>
            </a:r>
            <a:br>
              <a:rPr lang="en-US" altLang="zh-TW" dirty="0"/>
            </a:br>
            <a:r>
              <a:rPr lang="zh-TW" altLang="en-US" sz="4000" dirty="0"/>
              <a:t>坦克車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495181-344B-4DCD-A637-346A91B6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F87202C-A0A6-886E-6139-8E4126AED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</a:rPr>
              <a:t>組員 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zh-TW" altLang="en-US" dirty="0">
                <a:solidFill>
                  <a:schemeClr val="tx1"/>
                </a:solidFill>
              </a:rPr>
              <a:t> 侯勝發、溫世新、顧和庭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751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4382"/>
          <a:stretch/>
        </p:blipFill>
        <p:spPr bwMode="auto">
          <a:xfrm>
            <a:off x="154151" y="2385092"/>
            <a:ext cx="11883698" cy="26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63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46447"/>
          <a:stretch/>
        </p:blipFill>
        <p:spPr bwMode="auto">
          <a:xfrm>
            <a:off x="154151" y="2550555"/>
            <a:ext cx="11883698" cy="26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824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100E61E-7276-4556-A739-0DFBB6A14361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Breakdown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BB9157-B4E2-D14A-6CAF-47DBE8644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26" r="47142" b="-806"/>
          <a:stretch/>
        </p:blipFill>
        <p:spPr bwMode="auto">
          <a:xfrm>
            <a:off x="1135655" y="2011679"/>
            <a:ext cx="9920690" cy="35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0" r="50019" b="592"/>
          <a:stretch/>
        </p:blipFill>
        <p:spPr bwMode="auto">
          <a:xfrm>
            <a:off x="1001486" y="1892018"/>
            <a:ext cx="9484913" cy="49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51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9" r="34282" b="8789"/>
          <a:stretch/>
        </p:blipFill>
        <p:spPr bwMode="auto">
          <a:xfrm>
            <a:off x="838200" y="1399268"/>
            <a:ext cx="9749517" cy="54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4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36979" r="34282" b="29675"/>
          <a:stretch/>
        </p:blipFill>
        <p:spPr bwMode="auto">
          <a:xfrm>
            <a:off x="3056709" y="1446721"/>
            <a:ext cx="6642734" cy="469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603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9" t="597" r="4629" b="71966"/>
          <a:stretch/>
        </p:blipFill>
        <p:spPr bwMode="auto">
          <a:xfrm>
            <a:off x="3763372" y="1838871"/>
            <a:ext cx="4665255" cy="34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0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9" t="29024" r="-5" b="32662"/>
          <a:stretch/>
        </p:blipFill>
        <p:spPr bwMode="auto">
          <a:xfrm>
            <a:off x="3059457" y="1375108"/>
            <a:ext cx="6073086" cy="488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40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專案架構</a:t>
            </a:r>
            <a:r>
              <a:rPr lang="en-US" altLang="zh-TW" dirty="0"/>
              <a:t>(06/19)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E3C07EB-199A-03C6-B616-8553BAA70F20}"/>
              </a:ext>
            </a:extLst>
          </p:cNvPr>
          <p:cNvSpPr/>
          <p:nvPr/>
        </p:nvSpPr>
        <p:spPr>
          <a:xfrm>
            <a:off x="3289300" y="3924300"/>
            <a:ext cx="75565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7F746F-01B0-6924-CF7A-943B58B3EF47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3BEEB2-C321-91EA-BA09-77DE9DC3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9" t="71054" r="5199" b="29"/>
          <a:stretch/>
        </p:blipFill>
        <p:spPr bwMode="auto">
          <a:xfrm>
            <a:off x="3889899" y="1665092"/>
            <a:ext cx="4412202" cy="368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57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0DD56CA-4C70-AC38-1995-2B1B1504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5" y="1472317"/>
            <a:ext cx="7915275" cy="449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B411E43-A64E-E93B-B146-873D965A9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7108666"/>
            <a:ext cx="7915275" cy="472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815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75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遊戲引擎</a:t>
            </a:r>
            <a:r>
              <a:rPr lang="en-US" altLang="zh-TW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坦克車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TankMan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  <a:endParaRPr lang="en-US" altLang="zh-TW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遊戲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機制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2~6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位玩家進行團隊對抗賽，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GreenTeam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為綠色坦克車，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BlueTeam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為藍色坦克車，每隊最多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人。透過回傳遊戲指令，操控玩家與射擊砲彈，場上會有各類補給站，可以移動坦克車經過補給站獲取資源。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遊戲目標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時間內殲滅敵對，或高分隊伍獲勝。分數計算方式： 敵方失去的生命次數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分。 每擊中一次牆壁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分。擊破牆壁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分。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失敗條件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生命歸零，或遊戲時間結束時分數較敵隊低。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066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AB411E43-A64E-E93B-B146-873D965A9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"/>
          <a:stretch/>
        </p:blipFill>
        <p:spPr bwMode="auto">
          <a:xfrm>
            <a:off x="1962783" y="1478666"/>
            <a:ext cx="7915275" cy="46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5AB28E9-BBCB-7089-CEFF-F3B86890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7115016"/>
            <a:ext cx="7915275" cy="317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62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Strategy_model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訓練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AB28E9-BBCB-7089-CEFF-F3B86890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2236346"/>
            <a:ext cx="7915275" cy="317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159AF6F-0681-EF72-2F2F-4F0358E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7121934"/>
            <a:ext cx="7915275" cy="3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378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5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Tank_model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訓練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59AF6F-0681-EF72-2F2F-4F0358E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2236346"/>
            <a:ext cx="7915275" cy="33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DDE6327-59E3-178D-4635-2E75B513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7501192"/>
            <a:ext cx="7962919" cy="38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105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55F1C5-EE80-C99C-EC7C-DA31D6390985}"/>
              </a:ext>
            </a:extLst>
          </p:cNvPr>
          <p:cNvSpPr txBox="1"/>
          <p:nvPr/>
        </p:nvSpPr>
        <p:spPr>
          <a:xfrm>
            <a:off x="838200" y="1085125"/>
            <a:ext cx="10515600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Gun_model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訓練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DDE6327-59E3-178D-4635-2E75B513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84" y="2086867"/>
            <a:ext cx="7962919" cy="38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381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57110"/>
              </p:ext>
            </p:extLst>
          </p:nvPr>
        </p:nvGraphicFramePr>
        <p:xfrm>
          <a:off x="1803812" y="2089990"/>
          <a:ext cx="8584376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2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DecisionTreeClassifier_Model</a:t>
                      </a:r>
                      <a:endParaRPr lang="zh-TW" altLang="en-US" sz="1600" b="1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屬性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model_name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(str): The name of the model.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dir_path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(str): The directory path where the model and data files are stored.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max_depth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(int, optional): The maximum depth of the decision tree. Defaults to None.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 (list): The features used for training the model.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targets (list): The target values used for training the model.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load_data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(): Loads the features and targets data from pickle files or default values.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load_model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(): Loads the model from a pickle file or creates a new one.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save_model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(): Saves the features, targets, and model to pickle files.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predict(): Predicts the target value for a given feature.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train(): Trains the model using the loaded features and targets.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5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10190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Load_data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Defaultdict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用來初始化各模型特徵與目標的字典。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os.path.dirname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讀取資料夾中資料集資料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特徵、目標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，若無資料，則回傳全為</a:t>
                      </a:r>
                      <a:r>
                        <a:rPr lang="en-US" alt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的特徵與目標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dirty="0"/>
              <a:t>-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Load_data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3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537301"/>
              </p:ext>
            </p:extLst>
          </p:nvPr>
        </p:nvGraphicFramePr>
        <p:xfrm>
          <a:off x="2649681" y="2227994"/>
          <a:ext cx="6892637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Load_model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MAX_DEPTH(int)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模型最大深度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Model(object)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決策模型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  <a:endParaRPr lang="en-US" alt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os.path.dirname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pickle.load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DecisionTreeClassifier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讀取資料夾中模型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(.pickle)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，若檔案不存在則建立新模型。</a:t>
                      </a:r>
                      <a:endParaRPr lang="en-US" altLang="zh-TW" sz="1800" b="0" kern="100" dirty="0">
                        <a:effectLst/>
                        <a:latin typeface="Times New Roman" pitchFamily="18" charset="0"/>
                        <a:ea typeface="標楷體" panose="03000509000000000000" pitchFamily="65" charset="-12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dirty="0" err="1"/>
              <a:t>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Load_model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06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356228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Save_model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資料夾位置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features(list)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準備儲存的特徵陣列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DIR(str)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: </a:t>
                      </a: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模型儲存資料夾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csv.writer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pickle.dump</a:t>
                      </a:r>
                      <a:r>
                        <a:rPr lang="en-US" altLang="zh-TW" sz="1800" b="0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()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.pickle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儲存模型、特徵，並將特徵儲存成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csv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以便觀察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dirty="0" err="1"/>
              <a:t>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Save_model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49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940913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target(float) : 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預測出結果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</a:t>
                      </a:r>
                      <a:endParaRPr lang="en-US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DecisionTreeClassifier.predict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使用決策樹預測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en-US" altLang="zh-TW" sz="2400" dirty="0"/>
              <a:t>predict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94248"/>
              </p:ext>
            </p:extLst>
          </p:nvPr>
        </p:nvGraphicFramePr>
        <p:xfrm>
          <a:off x="2649681" y="2227994"/>
          <a:ext cx="6892637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0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features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特徵陣列</a:t>
                      </a:r>
                      <a:endParaRPr lang="en-US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targets(list)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預測結果陣列</a:t>
                      </a:r>
                      <a:endParaRPr lang="zh-TW" sz="1800" b="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altLang="zh-TW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sklearn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DecisionTreeClassifier.fit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使用決策樹訓練模型</a:t>
                      </a:r>
                      <a:endParaRPr lang="zh-TW" altLang="zh-TW" sz="1800" b="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DecisionTreeClassifier_Model</a:t>
            </a:r>
            <a:r>
              <a:rPr lang="en-US" altLang="zh-TW" sz="2000" b="1" dirty="0"/>
              <a:t>-</a:t>
            </a:r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0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-Decision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Tree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樣本收集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透過兩個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AI(1P,2P)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遊玩，收集遊戲狀態增加更多特徵數量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決策樹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，根據不同特徵進行預測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497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69251"/>
              </p:ext>
            </p:extLst>
          </p:nvPr>
        </p:nvGraphicFramePr>
        <p:xfrm>
          <a:off x="838200" y="1800498"/>
          <a:ext cx="10515600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 (str): The model to preprocess the data for. </a:t>
                      </a:r>
                    </a:p>
                    <a:p>
                      <a:pPr lvl="1" algn="just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Possible values are STRATEGY, TANK, or GUN.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record (list): </a:t>
                      </a:r>
                    </a:p>
                    <a:p>
                      <a:pPr marL="457200" lvl="1" indent="0" algn="just">
                        <a:buFont typeface="Arial" panose="020B0604020202020204" pitchFamily="34" charset="0"/>
                        <a:buNone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list to store the preprocessed features.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scene_info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): </a:t>
                      </a:r>
                    </a:p>
                    <a:p>
                      <a:pPr marL="457200" lvl="1" indent="0" algn="just">
                        <a:buFont typeface="Arial" panose="020B0604020202020204" pitchFamily="34" charset="0"/>
                        <a:buNone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scene information dictionary.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object (str, optional): The object to preprocess the data for.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Possible values are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competitor_info,oil_stations_info,bullet_stations_info,or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wall_info.Defaults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to None.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list: The preprocessed features based on the specified model and object.</a:t>
                      </a:r>
                    </a:p>
                    <a:p>
                      <a:pPr algn="just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 the model is "STRATEGY" or "GUN", returns a list of features.</a:t>
                      </a:r>
                    </a:p>
                    <a:p>
                      <a:pPr algn="just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 the model is "TANK", returns a list of features and the object.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Features-preprocess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2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9092"/>
              </p:ext>
            </p:extLst>
          </p:nvPr>
        </p:nvGraphicFramePr>
        <p:xfrm>
          <a:off x="838200" y="2342540"/>
          <a:ext cx="10515600" cy="3017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preprocess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WIDTH(int)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the width of game window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HEIGHT(int) : the height of game window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MAX_DISTANCE</a:t>
                      </a:r>
                      <a:r>
                        <a:rPr lang="en-US" altLang="zh-TW" dirty="0"/>
                        <a:t>(int):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the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maximum distance of the game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Get_nearest_resource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get_closest_wall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get_distance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get_direction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Preprocesses the input data based on the specified model.</a:t>
                      </a:r>
                    </a:p>
                    <a:p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Features-preprocess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46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634971"/>
              </p:ext>
            </p:extLst>
          </p:nvPr>
        </p:nvGraphicFramePr>
        <p:xfrm>
          <a:off x="838200" y="2349138"/>
          <a:ext cx="10515600" cy="27432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Feature_add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model_name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(str): The name of the model.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 (str): The directory path.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 (list): The list of features to be added.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FRAME_COUNT (int): The number of frames.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Diagonal (bool, optional): The diagonal flag. Defaults to None.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 (bool, optional): The debug flag. Defaults to None.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Diagonal(bool)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diagonal flag.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DEBUG(bool)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debug flag.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3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24632"/>
              </p:ext>
            </p:extLst>
          </p:nvPr>
        </p:nvGraphicFramePr>
        <p:xfrm>
          <a:off x="838200" y="2342540"/>
          <a:ext cx="10515600" cy="24688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Feature_add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WIDTH(int)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the width of game window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HEIGHT(int) : the height of game window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MAX_DISTANCE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(int):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the</a:t>
                      </a:r>
                      <a:r>
                        <a:rPr lang="zh-TW" altLang="en-US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maximum distance of the game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Get_target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 features to the given feature list based on the model name.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feature_add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2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19934"/>
              </p:ext>
            </p:extLst>
          </p:nvPr>
        </p:nvGraphicFramePr>
        <p:xfrm>
          <a:off x="838200" y="1800498"/>
          <a:ext cx="10515600" cy="41148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Get_target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angle (float): The angle of the target.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direction (int): The direction of the target.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object (str): The object type ('TANK' or 'GUN').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Diagonal (bool, optional): Indicates if the target is diagonal. Defaults to False.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distance (float, optional): The distance to the target. Defaults to MAX_DISTANCE.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wallorenemy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(int, optional): Indicates if the target is a wall or an enemy. Defaults to 0.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hit_target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(bool, optional): Indicates if the target has been hit. Defaults to False.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 (tuple, optional): The source coordinates. Defaults to None.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destination (tuple, optional): The destination coordinates. Defaults to None.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 (bool, optional): Indicates if debug mode is enabled. Defaults to None.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Target(list)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targets.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Diagonal(bool)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diagonal flag.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DEBUG(bool)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debug flag.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get_target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6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9AD19A2-2A67-25FC-97F1-1F361DCA1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069650"/>
              </p:ext>
            </p:extLst>
          </p:nvPr>
        </p:nvGraphicFramePr>
        <p:xfrm>
          <a:off x="838200" y="2342540"/>
          <a:ext cx="10515600" cy="21945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8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Get_target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Determines the target action based on the given parameters.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get_target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18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utils-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get_nearest_resource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36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0F01FA-ADAA-10F9-5B8E-4229527A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633642"/>
              </p:ext>
            </p:extLst>
          </p:nvPr>
        </p:nvGraphicFramePr>
        <p:xfrm>
          <a:off x="2020389" y="2227994"/>
          <a:ext cx="8577942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Get_nearest_resource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resources (list): A list of dictionaries representing the resources, where each dictionary contains 'x' and 'y' coordinates.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x1 (float): The x-coordinate of the reference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y1 (float): The y-coordinate of the reference point.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tuple: A tuple containing the x and y coordinates of the nearest resource.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None</a:t>
                      </a:r>
                      <a:endParaRPr lang="en-US" sz="18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Finds the nearest resource from a given list of resources based on the distance.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86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utils-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get_direction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37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0F01FA-ADAA-10F9-5B8E-4229527A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06920"/>
              </p:ext>
            </p:extLst>
          </p:nvPr>
        </p:nvGraphicFramePr>
        <p:xfrm>
          <a:off x="2020389" y="2227994"/>
          <a:ext cx="8577942" cy="3840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get_direction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x1 (float): The x-coordinate of the first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y1 (float): The y-coordinate of the first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x2 (float): The x-coordinate of the second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y2 (float): The y-coordinate of the second point.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Direction (int) : Encoded direction angle.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Calculates the direction angle between two points (x1, y1) and (x2, y2).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13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utils-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get_closest_wall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38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0F01FA-ADAA-10F9-5B8E-4229527A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160943"/>
              </p:ext>
            </p:extLst>
          </p:nvPr>
        </p:nvGraphicFramePr>
        <p:xfrm>
          <a:off x="2020389" y="2227994"/>
          <a:ext cx="8577942" cy="35661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get_closest_wall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source_pos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(tuple): The position of the source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target_pos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(tuple): The position of the target point.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walls (list): A list of wall objects.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closest_wall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):If the closest wall object is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found, otherwise None.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for the closest wall on the path from source to target.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1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utils-</a:t>
            </a:r>
            <a:r>
              <a:rPr lang="en-US" altLang="zh-TW" sz="24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get_distance</a:t>
            </a:r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39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0F01FA-ADAA-10F9-5B8E-4229527A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51511"/>
              </p:ext>
            </p:extLst>
          </p:nvPr>
        </p:nvGraphicFramePr>
        <p:xfrm>
          <a:off x="2020389" y="2227994"/>
          <a:ext cx="8577942" cy="32918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8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6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get_distance</a:t>
                      </a:r>
                      <a:endParaRPr lang="zh-TW" sz="1800" b="1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source (tuple): The coordinates of the source point (x, y).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 (tuple): The coordinates of the target point (x, y).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輸出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Distance(float)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distance between the source and target points.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方法</a:t>
                      </a:r>
                      <a:endParaRPr lang="zh-TW" sz="1800" b="1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情境</a:t>
                      </a:r>
                      <a:endParaRPr lang="zh-TW" sz="1800" b="1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Calculate the distance between two points.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5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5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120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TW" sz="240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94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啟動遊戲、開始訓練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5" name="start">
            <a:hlinkClick r:id="" action="ppaction://media"/>
            <a:extLst>
              <a:ext uri="{FF2B5EF4-FFF2-40B4-BE49-F238E27FC236}">
                <a16:creationId xmlns:a16="http://schemas.microsoft.com/office/drawing/2014/main" id="{D21FF854-A889-DC17-699A-CD3737C13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3093" y="1752284"/>
            <a:ext cx="7485814" cy="42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5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資料可視化、合併</a:t>
            </a:r>
            <a:r>
              <a:rPr lang="en-US" altLang="zh-TW" sz="2400" dirty="0"/>
              <a:t>:</a:t>
            </a:r>
            <a:endParaRPr lang="zh-TW" altLang="en-US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7" name="visualized_combined">
            <a:hlinkClick r:id="" action="ppaction://media"/>
            <a:extLst>
              <a:ext uri="{FF2B5EF4-FFF2-40B4-BE49-F238E27FC236}">
                <a16:creationId xmlns:a16="http://schemas.microsoft.com/office/drawing/2014/main" id="{B9FDD2EB-7ED5-058C-B5F7-D4F7056D3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3686" y="1598047"/>
            <a:ext cx="7498514" cy="46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34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資料視覺化、合併</a:t>
            </a:r>
            <a:r>
              <a:rPr lang="en-US" altLang="zh-TW" sz="2400" dirty="0"/>
              <a:t>:</a:t>
            </a:r>
          </a:p>
          <a:p>
            <a:r>
              <a:rPr lang="en-US" altLang="zh-TW" sz="1800" dirty="0"/>
              <a:t>1P</a:t>
            </a: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16" name="圖片 15" descr="一張含有 寫生 的圖片&#10;&#10;自動產生的描述">
            <a:extLst>
              <a:ext uri="{FF2B5EF4-FFF2-40B4-BE49-F238E27FC236}">
                <a16:creationId xmlns:a16="http://schemas.microsoft.com/office/drawing/2014/main" id="{702A58EA-E170-4CC4-F84E-A36F2BC4F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740738"/>
            <a:ext cx="6336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4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資料視覺化、合併</a:t>
            </a:r>
            <a:r>
              <a:rPr lang="en-US" altLang="zh-TW" sz="2400" dirty="0"/>
              <a:t>:</a:t>
            </a:r>
          </a:p>
          <a:p>
            <a:r>
              <a:rPr lang="en-US" altLang="zh-TW" sz="1800" dirty="0"/>
              <a:t>2P</a:t>
            </a: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8" name="圖片 7" descr="一張含有 平行 的圖片&#10;&#10;自動產生的描述">
            <a:extLst>
              <a:ext uri="{FF2B5EF4-FFF2-40B4-BE49-F238E27FC236}">
                <a16:creationId xmlns:a16="http://schemas.microsoft.com/office/drawing/2014/main" id="{662B39EE-8784-936D-0767-87FDFED69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740738"/>
            <a:ext cx="6336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43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資料視覺化、合併</a:t>
            </a:r>
            <a:r>
              <a:rPr lang="en-US" altLang="zh-TW" sz="2400" dirty="0"/>
              <a:t>:</a:t>
            </a:r>
          </a:p>
          <a:p>
            <a:r>
              <a:rPr lang="zh-TW" altLang="en-US" sz="1800" dirty="0"/>
              <a:t>合併、排除重複項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9" name="圖片 8" descr="一張含有 平行 的圖片&#10;&#10;自動產生的描述">
            <a:extLst>
              <a:ext uri="{FF2B5EF4-FFF2-40B4-BE49-F238E27FC236}">
                <a16:creationId xmlns:a16="http://schemas.microsoft.com/office/drawing/2014/main" id="{5EDB9586-2C28-2A6D-B9B0-00B1A003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740738"/>
            <a:ext cx="6336000" cy="396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D3732E-E5C7-6BF4-B91E-E2B9D7A9B111}"/>
              </a:ext>
            </a:extLst>
          </p:cNvPr>
          <p:cNvSpPr/>
          <p:nvPr/>
        </p:nvSpPr>
        <p:spPr>
          <a:xfrm>
            <a:off x="3400425" y="2038350"/>
            <a:ext cx="128588" cy="35177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5367EF-7623-02C4-2224-A96A74CB2671}"/>
              </a:ext>
            </a:extLst>
          </p:cNvPr>
          <p:cNvSpPr/>
          <p:nvPr/>
        </p:nvSpPr>
        <p:spPr>
          <a:xfrm>
            <a:off x="4986338" y="2038350"/>
            <a:ext cx="128588" cy="35177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0338FA-EA26-B55B-51AE-8C4151DAE525}"/>
              </a:ext>
            </a:extLst>
          </p:cNvPr>
          <p:cNvSpPr txBox="1"/>
          <p:nvPr/>
        </p:nvSpPr>
        <p:spPr>
          <a:xfrm>
            <a:off x="2812869" y="56561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由於牆壁導致特徵分佈不平均</a:t>
            </a:r>
          </a:p>
        </p:txBody>
      </p:sp>
    </p:spTree>
    <p:extLst>
      <p:ext uri="{BB962C8B-B14F-4D97-AF65-F5344CB8AC3E}">
        <p14:creationId xmlns:p14="http://schemas.microsoft.com/office/powerpoint/2010/main" val="380590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B9255F6-E79B-4294-834D-6D4140D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資料視覺化、合併</a:t>
            </a:r>
            <a:r>
              <a:rPr lang="en-US" altLang="zh-TW" sz="2400" dirty="0"/>
              <a:t>:</a:t>
            </a:r>
          </a:p>
          <a:p>
            <a:r>
              <a:rPr lang="zh-TW" altLang="en-US" sz="1800" dirty="0"/>
              <a:t>修改地圖訓練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圖片 5" descr="一張含有 平行 的圖片&#10;&#10;自動產生的描述">
            <a:extLst>
              <a:ext uri="{FF2B5EF4-FFF2-40B4-BE49-F238E27FC236}">
                <a16:creationId xmlns:a16="http://schemas.microsoft.com/office/drawing/2014/main" id="{463A0F87-9458-294F-F332-623B0846F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740738"/>
            <a:ext cx="6336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2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6EB2697-2F44-48FF-38E3-2B38EE46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7958"/>
            <a:ext cx="3829594" cy="9202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105BC4E-5745-9451-9169-1FCDF0D5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87" y="1630244"/>
            <a:ext cx="7192813" cy="4633832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65BADC56-D0AB-F303-A71D-E8945AD8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Line chart</a:t>
            </a:r>
          </a:p>
        </p:txBody>
      </p:sp>
    </p:spTree>
    <p:extLst>
      <p:ext uri="{BB962C8B-B14F-4D97-AF65-F5344CB8AC3E}">
        <p14:creationId xmlns:p14="http://schemas.microsoft.com/office/powerpoint/2010/main" val="203586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0128AC-429D-DC88-E0E3-0E9FFB04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4486"/>
            <a:ext cx="9326277" cy="4572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1FE866-32C0-F596-0D0B-B3EB8325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0173"/>
            <a:ext cx="7870985" cy="4677827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B281D54C-464A-2D15-48D3-6EB3B451B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559089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FC3EE5-98A0-DD93-EA72-52734AA3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40" y="1854925"/>
            <a:ext cx="6270319" cy="4073419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364456BA-1B0A-52D4-BD79-AEC79DE3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851712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364456BA-1B0A-52D4-BD79-AEC79DE3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Heatmap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A05BC3-099A-188C-32E1-A7208FFF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50" y="1701662"/>
            <a:ext cx="6164300" cy="40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22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牆壁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坦克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燃油站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彈藥站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0339E1-755D-A149-EBC8-CEA005A0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812" y="1380308"/>
            <a:ext cx="6422008" cy="469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364456BA-1B0A-52D4-BD79-AEC79DE3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Heatmap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000F0B6-1C5E-031D-5A3E-71F468B5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67" y="1701662"/>
            <a:ext cx="5258465" cy="40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5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364456BA-1B0A-52D4-BD79-AEC79DE36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Heatmap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E2E026-56D9-65A3-DD21-6EF52BB7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967748"/>
            <a:ext cx="6238875" cy="37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0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4752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外部介面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GUI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遊戲參數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Terminal output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視覺化結果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功能按鈕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執行遊戲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視覺化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171700" lvl="4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資料合併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3">
              <a:lnSpc>
                <a:spcPct val="150000"/>
              </a:lnSpc>
            </a:pP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FBF3D8-FC6B-9007-34A0-F5FF582A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48" y="1399903"/>
            <a:ext cx="7475246" cy="46416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E5C26A-7983-E543-A630-4E68C8B27F27}"/>
              </a:ext>
            </a:extLst>
          </p:cNvPr>
          <p:cNvSpPr/>
          <p:nvPr/>
        </p:nvSpPr>
        <p:spPr>
          <a:xfrm>
            <a:off x="4492624" y="2211977"/>
            <a:ext cx="3676015" cy="26735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EE83AA-BDF6-7136-0F31-4BF82CF26D56}"/>
              </a:ext>
            </a:extLst>
          </p:cNvPr>
          <p:cNvSpPr txBox="1"/>
          <p:nvPr/>
        </p:nvSpPr>
        <p:spPr>
          <a:xfrm>
            <a:off x="4552950" y="18734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遊戲參數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74A152-44B4-D3B8-5301-5B27CEFBF6EF}"/>
              </a:ext>
            </a:extLst>
          </p:cNvPr>
          <p:cNvSpPr txBox="1"/>
          <p:nvPr/>
        </p:nvSpPr>
        <p:spPr>
          <a:xfrm>
            <a:off x="6096000" y="5119543"/>
            <a:ext cx="1502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Terminal</a:t>
            </a:r>
            <a:r>
              <a:rPr lang="zh-TW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</a:t>
            </a:r>
            <a:endParaRPr lang="zh-TW" altLang="en-US" sz="16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AF1B92-C8DC-21DF-BE91-F23CC26C6574}"/>
              </a:ext>
            </a:extLst>
          </p:cNvPr>
          <p:cNvSpPr/>
          <p:nvPr/>
        </p:nvSpPr>
        <p:spPr>
          <a:xfrm>
            <a:off x="4492623" y="4952999"/>
            <a:ext cx="3676015" cy="104209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49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3090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介面需求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介面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Features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Targets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使用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pickle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Record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使用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zh-TW" altLang="en-US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儲存</a:t>
            </a: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20212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929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520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4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環境版本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 : 3.9.13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模組版本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10.4.5.2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2.5.2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scikit-learn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1.5.0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作業系統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 11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硬體規格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 : 11th Gen Intel(R) Core(TM) i7-1165G7 @ 2.80GHz 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 : </a:t>
            </a:r>
            <a:r>
              <a:rPr lang="pt-BR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Intel(R) Iris(R) Xe Graphics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RAM: 16GB</a:t>
            </a:r>
          </a:p>
          <a:p>
            <a:pPr>
              <a:lnSpc>
                <a:spcPct val="150000"/>
              </a:lnSpc>
            </a:pPr>
            <a:endParaRPr lang="en-US" altLang="zh-TW" sz="2000" b="1" i="0" dirty="0">
              <a:solidFill>
                <a:srgbClr val="202122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1446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專案需求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3D5F30-27A2-4661-933F-68D1FC97F88D}"/>
              </a:ext>
            </a:extLst>
          </p:cNvPr>
          <p:cNvSpPr txBox="1"/>
          <p:nvPr/>
        </p:nvSpPr>
        <p:spPr>
          <a:xfrm>
            <a:off x="838200" y="1085125"/>
            <a:ext cx="10515600" cy="105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20212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sz="2400" b="1" i="0" dirty="0">
                <a:solidFill>
                  <a:srgbClr val="20212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模型預測時間需小於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0.0083 (s/frame)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04252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8F4CE6E7-1B2F-452B-8611-9D5152079197}" vid="{02B56A59-4827-40A0-8EBD-9D72987B27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20266</TotalTime>
  <Words>1898</Words>
  <Application>Microsoft Office PowerPoint</Application>
  <PresentationFormat>寬螢幕</PresentationFormat>
  <Paragraphs>420</Paragraphs>
  <Slides>51</Slides>
  <Notes>18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6" baseType="lpstr">
      <vt:lpstr>標楷體</vt:lpstr>
      <vt:lpstr>Arial</vt:lpstr>
      <vt:lpstr>Calibri</vt:lpstr>
      <vt:lpstr>Times New Roman</vt:lpstr>
      <vt:lpstr>佈景主題1</vt:lpstr>
      <vt:lpstr>機器學習與實作 坦克車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專案需求</vt:lpstr>
      <vt:lpstr>專案架構(06/12)</vt:lpstr>
      <vt:lpstr>專案架構(06/19)</vt:lpstr>
      <vt:lpstr>專案架構(06/19)</vt:lpstr>
      <vt:lpstr>專案架構(06/12)</vt:lpstr>
      <vt:lpstr>專案架構(06/19)</vt:lpstr>
      <vt:lpstr>專案架構(06/19)</vt:lpstr>
      <vt:lpstr>專案架構(06/19)</vt:lpstr>
      <vt:lpstr>專案架構(06/19)</vt:lpstr>
      <vt:lpstr>專案架構(06/19)</vt:lpstr>
      <vt:lpstr>專案架構</vt:lpstr>
      <vt:lpstr>專案架構</vt:lpstr>
      <vt:lpstr>專案架構</vt:lpstr>
      <vt:lpstr>專案架構</vt:lpstr>
      <vt:lpstr>專案架構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DEMO</vt:lpstr>
      <vt:lpstr>DEMO</vt:lpstr>
      <vt:lpstr>DEMO</vt:lpstr>
      <vt:lpstr>DEMO</vt:lpstr>
      <vt:lpstr>DEMO</vt:lpstr>
      <vt:lpstr>DEMO</vt:lpstr>
      <vt:lpstr>GPT</vt:lpstr>
      <vt:lpstr>GPT</vt:lpstr>
      <vt:lpstr>GPT</vt:lpstr>
      <vt:lpstr>GPT</vt:lpstr>
      <vt:lpstr>GPT</vt:lpstr>
      <vt:lpstr>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C109112113</dc:creator>
  <cp:lastModifiedBy>勝發 侯</cp:lastModifiedBy>
  <cp:revision>153</cp:revision>
  <dcterms:created xsi:type="dcterms:W3CDTF">2023-10-16T13:04:30Z</dcterms:created>
  <dcterms:modified xsi:type="dcterms:W3CDTF">2024-06-19T01:48:56Z</dcterms:modified>
</cp:coreProperties>
</file>